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Londrina Solid" panose="020B0604020202020204" charset="0"/>
      <p:regular r:id="rId15"/>
    </p:embeddedFont>
    <p:embeddedFont>
      <p:font typeface="Roboto Condensed Light" panose="02000000000000000000" pitchFamily="2" charset="0"/>
      <p:regular r:id="rId16"/>
      <p: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18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following figure the finite state machine accepts all those binary </a:t>
            </a:r>
          </a:p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Strings in which number of 1s and 0s are respectively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Divisible by 3 and 2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Odd and even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Even and odd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Divisible by 2 and 3 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8424000" y="1528371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039713" y="4821508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6458972" y="803522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3133328" y="4803517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8756881" y="4425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766798" y="490893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38288" y="242913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676815" y="489032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3191619" y="88716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348970" y="306497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143211" y="4983335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Oval 225">
            <a:extLst>
              <a:ext uri="{FF2B5EF4-FFF2-40B4-BE49-F238E27FC236}">
                <a16:creationId xmlns:a16="http://schemas.microsoft.com/office/drawing/2014/main" id="{50A90C1B-3301-9A9A-F421-9ECFA527F80F}"/>
              </a:ext>
            </a:extLst>
          </p:cNvPr>
          <p:cNvSpPr/>
          <p:nvPr/>
        </p:nvSpPr>
        <p:spPr>
          <a:xfrm>
            <a:off x="3668963" y="2062186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7AAC6AF8-1306-A891-57BF-C247D85DD026}"/>
              </a:ext>
            </a:extLst>
          </p:cNvPr>
          <p:cNvSpPr/>
          <p:nvPr/>
        </p:nvSpPr>
        <p:spPr>
          <a:xfrm>
            <a:off x="3848963" y="2242186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338C04BC-6F78-846D-432F-10984B586631}"/>
              </a:ext>
            </a:extLst>
          </p:cNvPr>
          <p:cNvSpPr/>
          <p:nvPr/>
        </p:nvSpPr>
        <p:spPr>
          <a:xfrm>
            <a:off x="5359101" y="2062186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FA45EABD-99E0-D9FE-FBDE-CC5F2AB3079D}"/>
              </a:ext>
            </a:extLst>
          </p:cNvPr>
          <p:cNvSpPr/>
          <p:nvPr/>
        </p:nvSpPr>
        <p:spPr>
          <a:xfrm>
            <a:off x="7049239" y="2062186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2994C90B-9FFB-DC1A-A9AA-8A840A1FA8E9}"/>
              </a:ext>
            </a:extLst>
          </p:cNvPr>
          <p:cNvSpPr/>
          <p:nvPr/>
        </p:nvSpPr>
        <p:spPr>
          <a:xfrm>
            <a:off x="3668963" y="3996707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8F1CC689-759F-936A-8BBD-80B8DA4496C9}"/>
              </a:ext>
            </a:extLst>
          </p:cNvPr>
          <p:cNvSpPr/>
          <p:nvPr/>
        </p:nvSpPr>
        <p:spPr>
          <a:xfrm>
            <a:off x="5359101" y="3996707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BB7563BD-328D-9849-F17D-1FBD5F91F88D}"/>
              </a:ext>
            </a:extLst>
          </p:cNvPr>
          <p:cNvSpPr/>
          <p:nvPr/>
        </p:nvSpPr>
        <p:spPr>
          <a:xfrm>
            <a:off x="7049239" y="3996707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12DF919E-A8F5-7787-E02A-E6391DD2A15D}"/>
              </a:ext>
            </a:extLst>
          </p:cNvPr>
          <p:cNvCxnSpPr>
            <a:stCxn id="228" idx="6"/>
            <a:endCxn id="229" idx="2"/>
          </p:cNvCxnSpPr>
          <p:nvPr/>
        </p:nvCxnSpPr>
        <p:spPr>
          <a:xfrm>
            <a:off x="6079101" y="2422186"/>
            <a:ext cx="970138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8BCBDECE-2BC4-D3E0-D10E-C57D2A56B538}"/>
              </a:ext>
            </a:extLst>
          </p:cNvPr>
          <p:cNvCxnSpPr>
            <a:cxnSpLocks/>
            <a:stCxn id="226" idx="6"/>
            <a:endCxn id="228" idx="2"/>
          </p:cNvCxnSpPr>
          <p:nvPr/>
        </p:nvCxnSpPr>
        <p:spPr>
          <a:xfrm>
            <a:off x="4388963" y="2422186"/>
            <a:ext cx="970138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6C69C1D7-6CC2-09A4-9370-825309FE9155}"/>
              </a:ext>
            </a:extLst>
          </p:cNvPr>
          <p:cNvCxnSpPr>
            <a:cxnSpLocks/>
            <a:stCxn id="228" idx="4"/>
            <a:endCxn id="278" idx="0"/>
          </p:cNvCxnSpPr>
          <p:nvPr/>
        </p:nvCxnSpPr>
        <p:spPr>
          <a:xfrm>
            <a:off x="5719101" y="2782186"/>
            <a:ext cx="0" cy="1214521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F787D58B-CD8F-E09A-5926-3E27B03CA881}"/>
              </a:ext>
            </a:extLst>
          </p:cNvPr>
          <p:cNvCxnSpPr>
            <a:cxnSpLocks/>
            <a:stCxn id="230" idx="6"/>
            <a:endCxn id="278" idx="2"/>
          </p:cNvCxnSpPr>
          <p:nvPr/>
        </p:nvCxnSpPr>
        <p:spPr>
          <a:xfrm>
            <a:off x="4388963" y="4356707"/>
            <a:ext cx="970138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6CC7326B-F35F-E4CB-C36C-4297A90A418B}"/>
              </a:ext>
            </a:extLst>
          </p:cNvPr>
          <p:cNvCxnSpPr>
            <a:cxnSpLocks/>
            <a:stCxn id="278" idx="6"/>
            <a:endCxn id="279" idx="2"/>
          </p:cNvCxnSpPr>
          <p:nvPr/>
        </p:nvCxnSpPr>
        <p:spPr>
          <a:xfrm>
            <a:off x="6079101" y="4356707"/>
            <a:ext cx="970138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12A39CD9-A79A-EFB3-99BC-53AAF6A3A754}"/>
              </a:ext>
            </a:extLst>
          </p:cNvPr>
          <p:cNvCxnSpPr>
            <a:cxnSpLocks/>
            <a:stCxn id="229" idx="4"/>
            <a:endCxn id="279" idx="0"/>
          </p:cNvCxnSpPr>
          <p:nvPr/>
        </p:nvCxnSpPr>
        <p:spPr>
          <a:xfrm>
            <a:off x="7409239" y="2782186"/>
            <a:ext cx="0" cy="1214521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52B880E1-06BD-47A9-9743-894DB92546B1}"/>
              </a:ext>
            </a:extLst>
          </p:cNvPr>
          <p:cNvCxnSpPr>
            <a:cxnSpLocks/>
            <a:stCxn id="226" idx="4"/>
            <a:endCxn id="230" idx="0"/>
          </p:cNvCxnSpPr>
          <p:nvPr/>
        </p:nvCxnSpPr>
        <p:spPr>
          <a:xfrm>
            <a:off x="4028963" y="2782186"/>
            <a:ext cx="0" cy="1214521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7" name="Connector: Curved 286">
            <a:extLst>
              <a:ext uri="{FF2B5EF4-FFF2-40B4-BE49-F238E27FC236}">
                <a16:creationId xmlns:a16="http://schemas.microsoft.com/office/drawing/2014/main" id="{98FDFA10-5C1F-7ECD-8DDC-49FF2FA64484}"/>
              </a:ext>
            </a:extLst>
          </p:cNvPr>
          <p:cNvCxnSpPr>
            <a:stCxn id="279" idx="1"/>
            <a:endCxn id="230" idx="7"/>
          </p:cNvCxnSpPr>
          <p:nvPr/>
        </p:nvCxnSpPr>
        <p:spPr>
          <a:xfrm rot="16200000" flipV="1">
            <a:off x="5719101" y="2666569"/>
            <a:ext cx="12700" cy="2871160"/>
          </a:xfrm>
          <a:prstGeom prst="curvedConnector3">
            <a:avLst>
              <a:gd name="adj1" fmla="val 4580252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8" name="Connector: Curved 287">
            <a:extLst>
              <a:ext uri="{FF2B5EF4-FFF2-40B4-BE49-F238E27FC236}">
                <a16:creationId xmlns:a16="http://schemas.microsoft.com/office/drawing/2014/main" id="{3FEB6E35-EAB5-DCC1-B9D2-606901FC8B6D}"/>
              </a:ext>
            </a:extLst>
          </p:cNvPr>
          <p:cNvCxnSpPr>
            <a:cxnSpLocks/>
            <a:stCxn id="279" idx="6"/>
            <a:endCxn id="229" idx="6"/>
          </p:cNvCxnSpPr>
          <p:nvPr/>
        </p:nvCxnSpPr>
        <p:spPr>
          <a:xfrm flipV="1">
            <a:off x="7769239" y="2422186"/>
            <a:ext cx="12700" cy="1934521"/>
          </a:xfrm>
          <a:prstGeom prst="curvedConnector3">
            <a:avLst>
              <a:gd name="adj1" fmla="val 450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9" name="Connector: Curved 288">
            <a:extLst>
              <a:ext uri="{FF2B5EF4-FFF2-40B4-BE49-F238E27FC236}">
                <a16:creationId xmlns:a16="http://schemas.microsoft.com/office/drawing/2014/main" id="{C0B477E6-E061-1587-F1FB-5E3C286EA419}"/>
              </a:ext>
            </a:extLst>
          </p:cNvPr>
          <p:cNvCxnSpPr>
            <a:cxnSpLocks/>
            <a:stCxn id="229" idx="0"/>
            <a:endCxn id="226" idx="0"/>
          </p:cNvCxnSpPr>
          <p:nvPr/>
        </p:nvCxnSpPr>
        <p:spPr>
          <a:xfrm rot="16200000" flipV="1">
            <a:off x="5719101" y="372048"/>
            <a:ext cx="12700" cy="3380276"/>
          </a:xfrm>
          <a:prstGeom prst="curvedConnector3">
            <a:avLst>
              <a:gd name="adj1" fmla="val 4725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4F45B4BA-60D2-2BC0-5517-12EE620CA26F}"/>
              </a:ext>
            </a:extLst>
          </p:cNvPr>
          <p:cNvCxnSpPr>
            <a:cxnSpLocks/>
            <a:stCxn id="278" idx="7"/>
            <a:endCxn id="228" idx="5"/>
          </p:cNvCxnSpPr>
          <p:nvPr/>
        </p:nvCxnSpPr>
        <p:spPr>
          <a:xfrm flipV="1">
            <a:off x="5973659" y="2676744"/>
            <a:ext cx="0" cy="1425405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1" name="Connector: Curved 290">
            <a:extLst>
              <a:ext uri="{FF2B5EF4-FFF2-40B4-BE49-F238E27FC236}">
                <a16:creationId xmlns:a16="http://schemas.microsoft.com/office/drawing/2014/main" id="{3358E269-0297-3F83-C201-11CE298D6962}"/>
              </a:ext>
            </a:extLst>
          </p:cNvPr>
          <p:cNvCxnSpPr>
            <a:cxnSpLocks/>
            <a:stCxn id="230" idx="2"/>
            <a:endCxn id="226" idx="2"/>
          </p:cNvCxnSpPr>
          <p:nvPr/>
        </p:nvCxnSpPr>
        <p:spPr>
          <a:xfrm rot="10800000">
            <a:off x="3668963" y="2422187"/>
            <a:ext cx="12700" cy="1934521"/>
          </a:xfrm>
          <a:prstGeom prst="curvedConnector3">
            <a:avLst>
              <a:gd name="adj1" fmla="val 4950000"/>
            </a:avLst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2" name="Straight Arrow Connector 291">
            <a:extLst>
              <a:ext uri="{FF2B5EF4-FFF2-40B4-BE49-F238E27FC236}">
                <a16:creationId xmlns:a16="http://schemas.microsoft.com/office/drawing/2014/main" id="{4CF746B6-1564-F10D-4E04-EA54108E8D8C}"/>
              </a:ext>
            </a:extLst>
          </p:cNvPr>
          <p:cNvCxnSpPr>
            <a:cxnSpLocks/>
            <a:endCxn id="226" idx="1"/>
          </p:cNvCxnSpPr>
          <p:nvPr/>
        </p:nvCxnSpPr>
        <p:spPr>
          <a:xfrm>
            <a:off x="3122200" y="1771882"/>
            <a:ext cx="652205" cy="395746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3" name="TextBox 292">
            <a:extLst>
              <a:ext uri="{FF2B5EF4-FFF2-40B4-BE49-F238E27FC236}">
                <a16:creationId xmlns:a16="http://schemas.microsoft.com/office/drawing/2014/main" id="{C2ACE378-561E-D041-47FD-5E722BE0634B}"/>
              </a:ext>
            </a:extLst>
          </p:cNvPr>
          <p:cNvSpPr txBox="1"/>
          <p:nvPr/>
        </p:nvSpPr>
        <p:spPr>
          <a:xfrm>
            <a:off x="4639101" y="2114409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24DD672B-6995-F66B-8403-A4615554095C}"/>
              </a:ext>
            </a:extLst>
          </p:cNvPr>
          <p:cNvSpPr txBox="1"/>
          <p:nvPr/>
        </p:nvSpPr>
        <p:spPr>
          <a:xfrm>
            <a:off x="6353486" y="2123822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E5E39B85-1769-C2FF-9C4A-1897BBE8C391}"/>
              </a:ext>
            </a:extLst>
          </p:cNvPr>
          <p:cNvSpPr txBox="1"/>
          <p:nvPr/>
        </p:nvSpPr>
        <p:spPr>
          <a:xfrm>
            <a:off x="4639101" y="3333701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E40FA9B1-82AB-FA44-18D0-693A1AADDCE0}"/>
              </a:ext>
            </a:extLst>
          </p:cNvPr>
          <p:cNvSpPr txBox="1"/>
          <p:nvPr/>
        </p:nvSpPr>
        <p:spPr>
          <a:xfrm>
            <a:off x="6353486" y="4048930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B2D93395-8F48-41E1-4E98-760D33533958}"/>
              </a:ext>
            </a:extLst>
          </p:cNvPr>
          <p:cNvSpPr txBox="1"/>
          <p:nvPr/>
        </p:nvSpPr>
        <p:spPr>
          <a:xfrm>
            <a:off x="4658749" y="4048929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B1EE8DEB-E207-190D-6AB4-3D33F4F617EE}"/>
              </a:ext>
            </a:extLst>
          </p:cNvPr>
          <p:cNvSpPr txBox="1"/>
          <p:nvPr/>
        </p:nvSpPr>
        <p:spPr>
          <a:xfrm>
            <a:off x="5567032" y="1395004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7A502C11-D8EC-49AD-ED90-1F73520CC05A}"/>
              </a:ext>
            </a:extLst>
          </p:cNvPr>
          <p:cNvSpPr txBox="1"/>
          <p:nvPr/>
        </p:nvSpPr>
        <p:spPr>
          <a:xfrm>
            <a:off x="3741158" y="3081669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60530E01-21D5-964D-2E1C-E10C3B74C7DA}"/>
              </a:ext>
            </a:extLst>
          </p:cNvPr>
          <p:cNvSpPr txBox="1"/>
          <p:nvPr/>
        </p:nvSpPr>
        <p:spPr>
          <a:xfrm>
            <a:off x="2796714" y="3081669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2D11A5F1-06F1-A3D0-029D-DEB159780DC8}"/>
              </a:ext>
            </a:extLst>
          </p:cNvPr>
          <p:cNvSpPr txBox="1"/>
          <p:nvPr/>
        </p:nvSpPr>
        <p:spPr>
          <a:xfrm>
            <a:off x="5399499" y="3107780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632E900D-4C86-A140-5FE1-75E583F454BB}"/>
              </a:ext>
            </a:extLst>
          </p:cNvPr>
          <p:cNvSpPr txBox="1"/>
          <p:nvPr/>
        </p:nvSpPr>
        <p:spPr>
          <a:xfrm>
            <a:off x="6022213" y="3107780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99F028EB-8D69-12DD-7965-C27AE60DF396}"/>
              </a:ext>
            </a:extLst>
          </p:cNvPr>
          <p:cNvSpPr txBox="1"/>
          <p:nvPr/>
        </p:nvSpPr>
        <p:spPr>
          <a:xfrm>
            <a:off x="8302833" y="3081668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A468FB37-DF76-F6D7-8F12-71236A1F2443}"/>
              </a:ext>
            </a:extLst>
          </p:cNvPr>
          <p:cNvSpPr txBox="1"/>
          <p:nvPr/>
        </p:nvSpPr>
        <p:spPr>
          <a:xfrm>
            <a:off x="7083341" y="3107780"/>
            <a:ext cx="335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0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Option a suggests that the finite state machine accepts all binary strings in which the number of 1s is divisible by 3 and the number of 0s is divisible by 2.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FSM has states labelled as q0, q1, q2, and q3. Each state represents the number of 1s encountered so far modulo 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transitions between states are determined by the input symbols (0 or 1). When a 1 is encountered, the state changes modulo 3 (i.e., q0 -&gt; q1, q1 -&gt; q2, q2 -&gt; q0).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Similarly, when a 0 is encountered, the state changes modulo 2 (i.e., q0 -&gt; q0, q1 -&gt; q1, q2 -&gt; q2).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accepting state is q0, indicating that the number of 1s encountered is divisible by 3 and the number of 0s encountered is divisible by 2.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8168381" y="743869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4439214" y="3491720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050171" y="806791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Option b suggests that the finite state machine accepts all binary strings in which the number of 1s is odd and the number of 0s is even.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FSM transitions are based on the modulo operation, which is used to determine whether the number of 1s encountered so far is divisible by 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the transitions do not consider whether the number of 0s encountered is even or odd.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Therefore, the FSM described in the figure does not accept strings based on the condition of having odd or even numbers of 0s.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921469" y="82753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Option c suggests that the finite state machine accepts all binary strings in which the number of 1s is even and the number of 0s is odd.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transitions do not account for the parity (odd/even) of the number of 0s encountered in the input string.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Therefore, the FSM does not accept binary strings based on the condition of having even or odd numbers of 0s.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1175765" y="2549479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424000" y="2356805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8328010">
            <a:off x="4723001" y="2970121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4889292" y="4154620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2854095" y="4125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Option d suggests that the finite state machine accepts all binary strings in which the number of 1s is divisible by 2 and the number of 0s is divisible by 3.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FSM transitions in the given figure are designed to recognize binary strings where the number of 1s is divisible by 3 and the number of 0s is divisible by 2, not vice versa.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8016112" y="77699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181764" y="1579998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539</Words>
  <Application>Microsoft Office PowerPoint</Application>
  <PresentationFormat>On-screen Show (16:9)</PresentationFormat>
  <Paragraphs>57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Didact Gothic</vt:lpstr>
      <vt:lpstr>Londrina Solid</vt:lpstr>
      <vt:lpstr>Arial</vt:lpstr>
      <vt:lpstr>Lato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18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37</cp:revision>
  <dcterms:modified xsi:type="dcterms:W3CDTF">2024-04-15T11:22:50Z</dcterms:modified>
</cp:coreProperties>
</file>